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461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46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9"/>
    <p:restoredTop sz="88039"/>
  </p:normalViewPr>
  <p:slideViewPr>
    <p:cSldViewPr snapToObjects="1">
      <p:cViewPr>
        <p:scale>
          <a:sx n="110" d="100"/>
          <a:sy n="110" d="100"/>
        </p:scale>
        <p:origin x="60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F4B70-DBE3-3741-B576-87AFDE57422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1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07908-A65C-F64C-A60A-480C7E37656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2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2831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68656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27</a:t>
            </a:fld>
            <a:endParaRPr lang="en-US" i="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7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3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Transcoding = change compression rate per user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bandwidth</a:t>
            </a:r>
          </a:p>
        </p:txBody>
      </p:sp>
    </p:spTree>
    <p:extLst>
      <p:ext uri="{BB962C8B-B14F-4D97-AF65-F5344CB8AC3E}">
        <p14:creationId xmlns:p14="http://schemas.microsoft.com/office/powerpoint/2010/main" val="169715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51997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4366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184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524992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6" Type="http://schemas.microsoft.com/office/2007/relationships/hdphoto" Target="../media/hdphoto1.wdp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 smtClean="0"/>
              <a:t>Spring 2018 (</a:t>
            </a:r>
            <a:r>
              <a:rPr lang="en-US" b="0" dirty="0" err="1" smtClean="0"/>
              <a:t>TTh</a:t>
            </a:r>
            <a:r>
              <a:rPr lang="en-US" b="0" dirty="0" smtClean="0"/>
              <a:t> 12:00-1:15pm in Shaffer 301</a:t>
            </a:r>
            <a:r>
              <a:rPr lang="en-US" b="0" dirty="0"/>
              <a:t>)</a:t>
            </a:r>
            <a:endParaRPr lang="en-US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altLang="zh-CN" sz="4800" dirty="0" smtClean="0"/>
              <a:t>Video Streaming and</a:t>
            </a:r>
            <a:br>
              <a:rPr lang="en-US" altLang="zh-CN" sz="4800" dirty="0" smtClean="0"/>
            </a:br>
            <a:r>
              <a:rPr lang="en-US" altLang="zh-CN" sz="4800" dirty="0" smtClean="0"/>
              <a:t>Cloud Applications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dirty="0" smtClean="0">
                <a:solidFill>
                  <a:schemeClr val="accent4"/>
                </a:solidFill>
              </a:rPr>
              <a:t>&lt;img /&gt;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DNS Server</a:t>
            </a:r>
            <a:endParaRPr lang="en-US" sz="2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CDN Server - 1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CDN Server - 2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387431" y="3885921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video different?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</a:t>
            </a:r>
            <a:r>
              <a:rPr lang="en-US" dirty="0" smtClean="0">
                <a:solidFill>
                  <a:schemeClr val="accent5"/>
                </a:solidFill>
              </a:rPr>
              <a:t>too large </a:t>
            </a:r>
            <a:r>
              <a:rPr lang="en-US" dirty="0" smtClean="0"/>
              <a:t>to send in one GET</a:t>
            </a:r>
          </a:p>
          <a:p>
            <a:r>
              <a:rPr lang="en-US" dirty="0" smtClean="0"/>
              <a:t>Doesn’t even make sense even if its possible</a:t>
            </a:r>
          </a:p>
          <a:p>
            <a:pPr lvl="1"/>
            <a:r>
              <a:rPr lang="en-US" dirty="0" smtClean="0"/>
              <a:t>Users may skip forward! ⇒ save bandwidth wastage</a:t>
            </a:r>
          </a:p>
          <a:p>
            <a:pPr lvl="1"/>
            <a:r>
              <a:rPr lang="en-US" dirty="0" smtClean="0"/>
              <a:t>Users connection quality may change (e.g., switching from WiFi to LTE) ⇒ lower resolution to save bandwidth</a:t>
            </a:r>
            <a:endParaRPr lang="en-US" dirty="0"/>
          </a:p>
          <a:p>
            <a:r>
              <a:rPr lang="en-US" dirty="0" smtClean="0">
                <a:solidFill>
                  <a:schemeClr val="accent5"/>
                </a:solidFill>
              </a:rPr>
              <a:t>Our focus is on stored video (i.e., not live)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video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Dominates the Internet traffic landscape</a:t>
            </a:r>
          </a:p>
          <a:p>
            <a:pPr lvl="1"/>
            <a:r>
              <a:rPr lang="en-US" dirty="0" smtClean="0"/>
              <a:t>About every 2 of 3 bytes!</a:t>
            </a:r>
          </a:p>
          <a:p>
            <a:r>
              <a:rPr lang="en-US" dirty="0" smtClean="0"/>
              <a:t>Residential ISP traffic share of video content providers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Netflix</a:t>
            </a:r>
            <a:r>
              <a:rPr lang="en-US" dirty="0" smtClean="0"/>
              <a:t>: 37% 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YouTube</a:t>
            </a:r>
            <a:r>
              <a:rPr lang="en-US" dirty="0" smtClean="0"/>
              <a:t>: 16%</a:t>
            </a:r>
          </a:p>
          <a:p>
            <a:pPr lvl="1"/>
            <a:r>
              <a:rPr lang="en-US" dirty="0" smtClean="0"/>
              <a:t>Overall: ~70%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video medium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is a sequence of images/frames displayed at a constant rate (moving pictures)</a:t>
            </a:r>
          </a:p>
          <a:p>
            <a:r>
              <a:rPr lang="en-US" dirty="0" smtClean="0"/>
              <a:t>Digital image is an array of pixels, each pixel represented by bits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ingle frame image encoding: 1024x1024 pixels, 24 bits/pixel ⇒ 3 MB/image</a:t>
            </a:r>
          </a:p>
          <a:p>
            <a:pPr lvl="1"/>
            <a:r>
              <a:rPr lang="en-US" dirty="0" smtClean="0"/>
              <a:t>Movies: 24 frames/sec ⇒ 72 MB/sec</a:t>
            </a:r>
          </a:p>
          <a:p>
            <a:pPr lvl="1"/>
            <a:r>
              <a:rPr lang="en-US" dirty="0" smtClean="0"/>
              <a:t>TV: 30 frames/sec ⇒ 90 MB/sec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video medium (cont’d)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Compression is key</a:t>
            </a:r>
          </a:p>
          <a:p>
            <a:pPr lvl="1"/>
            <a:r>
              <a:rPr lang="en-US" dirty="0" smtClean="0"/>
              <a:t>Lots of algorithms to compress</a:t>
            </a:r>
          </a:p>
          <a:p>
            <a:r>
              <a:rPr lang="en-US" dirty="0" smtClean="0"/>
              <a:t>The same video can be (and typically is) compressed to multiple quality levels</a:t>
            </a:r>
          </a:p>
          <a:p>
            <a:pPr lvl="1"/>
            <a:r>
              <a:rPr lang="en-US" dirty="0" smtClean="0"/>
              <a:t>E.g., 480p, 720p, 1080p, 4K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Why multiple resolutions?</a:t>
            </a:r>
          </a:p>
          <a:p>
            <a:pPr lvl="1"/>
            <a:r>
              <a:rPr lang="en-US" dirty="0" smtClean="0"/>
              <a:t>Adapt to conditions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serve video?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in the name!</a:t>
            </a:r>
          </a:p>
          <a:p>
            <a:pPr lvl="1"/>
            <a:r>
              <a:rPr lang="en-US" dirty="0" smtClean="0"/>
              <a:t>Video </a:t>
            </a:r>
            <a:r>
              <a:rPr lang="en-US" dirty="0" smtClean="0">
                <a:solidFill>
                  <a:schemeClr val="accent5"/>
                </a:solidFill>
              </a:rPr>
              <a:t>streaming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is stored at an HTTP server with a URL</a:t>
            </a:r>
          </a:p>
          <a:p>
            <a:r>
              <a:rPr lang="en-US" dirty="0" smtClean="0"/>
              <a:t>Clients send a GET request for the URL</a:t>
            </a:r>
          </a:p>
          <a:p>
            <a:r>
              <a:rPr lang="en-US" dirty="0" smtClean="0"/>
              <a:t>Server sends the video file as a stream</a:t>
            </a:r>
          </a:p>
          <a:p>
            <a:r>
              <a:rPr lang="en-US" dirty="0" smtClean="0"/>
              <a:t>Client first buffers for a while. Why?</a:t>
            </a:r>
          </a:p>
          <a:p>
            <a:pPr lvl="1"/>
            <a:r>
              <a:rPr lang="en-US" dirty="0" smtClean="0"/>
              <a:t>To minimize interruptions later</a:t>
            </a:r>
          </a:p>
          <a:p>
            <a:r>
              <a:rPr lang="en-US" dirty="0" smtClean="0"/>
              <a:t>Once the buffer reaches a threshold</a:t>
            </a:r>
          </a:p>
          <a:p>
            <a:pPr lvl="1"/>
            <a:r>
              <a:rPr lang="en-US" dirty="0" smtClean="0"/>
              <a:t>The video plays in the </a:t>
            </a:r>
            <a:r>
              <a:rPr lang="en-US" dirty="0" smtClean="0">
                <a:solidFill>
                  <a:schemeClr val="accent5"/>
                </a:solidFill>
              </a:rPr>
              <a:t>foreground</a:t>
            </a:r>
          </a:p>
          <a:p>
            <a:pPr lvl="1"/>
            <a:r>
              <a:rPr lang="en-US" dirty="0" smtClean="0"/>
              <a:t>More frames are downloaded in the </a:t>
            </a:r>
            <a:r>
              <a:rPr lang="en-US" dirty="0" smtClean="0">
                <a:solidFill>
                  <a:schemeClr val="accent5"/>
                </a:solidFill>
              </a:rPr>
              <a:t>background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5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249"/>
          <p:cNvGrpSpPr>
            <a:grpSpLocks/>
          </p:cNvGrpSpPr>
          <p:nvPr/>
        </p:nvGrpSpPr>
        <p:grpSpPr bwMode="auto">
          <a:xfrm>
            <a:off x="3230563" y="4929188"/>
            <a:ext cx="427037" cy="785812"/>
            <a:chOff x="4140" y="429"/>
            <a:chExt cx="1425" cy="2396"/>
          </a:xfrm>
        </p:grpSpPr>
        <p:sp>
          <p:nvSpPr>
            <p:cNvPr id="32928" name="Freeform 25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251"/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30" name="Freeform 25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31" name="Freeform 25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254"/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3" name="Group 25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256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2" name="AutoShape 257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7" name="Rectangle 258"/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5" name="Group 25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260"/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0" name="AutoShape 26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9" name="Rectangle 262"/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70" name="Rectangle 263"/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8" name="Group 26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265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8" name="AutoShape 266"/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32939" name="Freeform 26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2940" name="Group 26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269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6" name="AutoShape 270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74" name="Rectangle 271"/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2" name="Freeform 27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43" name="Freeform 27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274"/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5" name="Freeform 27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276"/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0" name="AutoShape 277"/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1" name="Oval 278"/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2" name="Oval 279"/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83" name="Oval 280"/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4" name="Rectangle 281"/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streaming</a:t>
            </a:r>
            <a:endParaRPr lang="en-US" dirty="0"/>
          </a:p>
        </p:txBody>
      </p:sp>
      <p:grpSp>
        <p:nvGrpSpPr>
          <p:cNvPr id="32771" name="Group 134"/>
          <p:cNvGrpSpPr>
            <a:grpSpLocks/>
          </p:cNvGrpSpPr>
          <p:nvPr/>
        </p:nvGrpSpPr>
        <p:grpSpPr bwMode="auto">
          <a:xfrm>
            <a:off x="2803525" y="4560888"/>
            <a:ext cx="1281113" cy="363537"/>
            <a:chOff x="3621" y="3265"/>
            <a:chExt cx="1776" cy="744"/>
          </a:xfrm>
        </p:grpSpPr>
        <p:pic>
          <p:nvPicPr>
            <p:cNvPr id="32924" name="Picture 135" descr="reel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2927" name="Picture 138" descr="vide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222565" name="Group 357"/>
          <p:cNvGrpSpPr>
            <a:grpSpLocks/>
          </p:cNvGrpSpPr>
          <p:nvPr/>
        </p:nvGrpSpPr>
        <p:grpSpPr bwMode="auto">
          <a:xfrm>
            <a:off x="1447799" y="3547884"/>
            <a:ext cx="1668463" cy="1071563"/>
            <a:chOff x="887" y="2184"/>
            <a:chExt cx="1051" cy="675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887" y="2336"/>
              <a:ext cx="104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  <a:defRPr/>
              </a:pPr>
              <a:r>
                <a:rPr lang="en-US" b="0" dirty="0">
                  <a:latin typeface="Arial"/>
                  <a:cs typeface="Arial"/>
                </a:rPr>
                <a:t>video</a:t>
              </a:r>
            </a:p>
            <a:p>
              <a:pPr>
                <a:defRPr/>
              </a:pPr>
              <a:r>
                <a:rPr lang="en-US" b="0" dirty="0">
                  <a:latin typeface="Arial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222470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32881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897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2908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6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7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909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0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1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898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2902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903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99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2882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2883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2891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92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84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2885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86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22566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dirty="0">
                <a:solidFill>
                  <a:schemeClr val="accent5"/>
                </a:solidFill>
                <a:latin typeface="Arial"/>
                <a:cs typeface="Arial"/>
              </a:endParaRPr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62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chemeClr val="accent5"/>
                  </a:solidFill>
                  <a:latin typeface="Arial"/>
                  <a:cs typeface="Arial"/>
                </a:rPr>
                <a:t>2. video</a:t>
              </a:r>
            </a:p>
            <a:p>
              <a:pPr>
                <a:defRPr/>
              </a:pPr>
              <a:r>
                <a:rPr lang="en-US" b="0" dirty="0">
                  <a:solidFill>
                    <a:schemeClr val="accent5"/>
                  </a:solidFill>
                  <a:latin typeface="Arial"/>
                  <a:cs typeface="Arial"/>
                </a:rPr>
                <a:t>sent</a:t>
              </a:r>
            </a:p>
          </p:txBody>
        </p: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grpSp>
        <p:nvGrpSpPr>
          <p:cNvPr id="222573" name="Group 365"/>
          <p:cNvGrpSpPr>
            <a:grpSpLocks/>
          </p:cNvGrpSpPr>
          <p:nvPr/>
        </p:nvGrpSpPr>
        <p:grpSpPr bwMode="auto">
          <a:xfrm>
            <a:off x="4451351" y="1851025"/>
            <a:ext cx="3325813" cy="4337051"/>
            <a:chOff x="2804" y="1044"/>
            <a:chExt cx="2095" cy="2732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2095" cy="756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chemeClr val="accent5"/>
                  </a:solidFill>
                  <a:latin typeface="Arial"/>
                  <a:cs typeface="Arial"/>
                </a:rPr>
                <a:t>streaming</a:t>
              </a:r>
              <a:r>
                <a:rPr lang="en-US" b="0" dirty="0">
                  <a:latin typeface="Arial"/>
                  <a:cs typeface="Arial"/>
                </a:rPr>
                <a:t>: </a:t>
              </a:r>
              <a:r>
                <a:rPr lang="en-US" b="0" i="0" dirty="0">
                  <a:latin typeface="Arial"/>
                  <a:cs typeface="Arial"/>
                </a:rPr>
                <a:t>at this time, client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playing out early part of video,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while server still sending later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part of video</a:t>
              </a:r>
            </a:p>
          </p:txBody>
        </p:sp>
      </p:grpSp>
      <p:grpSp>
        <p:nvGrpSpPr>
          <p:cNvPr id="222572" name="Group 364"/>
          <p:cNvGrpSpPr>
            <a:grpSpLocks/>
          </p:cNvGrpSpPr>
          <p:nvPr/>
        </p:nvGrpSpPr>
        <p:grpSpPr bwMode="auto">
          <a:xfrm>
            <a:off x="3981449" y="4005265"/>
            <a:ext cx="1768475" cy="830263"/>
            <a:chOff x="2508" y="2480"/>
            <a:chExt cx="1114" cy="523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579" y="2480"/>
              <a:ext cx="1043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network delay</a:t>
              </a:r>
            </a:p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(fixed in this example)</a:t>
              </a: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2567" name="Group 359"/>
          <p:cNvGrpSpPr>
            <a:grpSpLocks/>
          </p:cNvGrpSpPr>
          <p:nvPr/>
        </p:nvGrpSpPr>
        <p:grpSpPr bwMode="auto">
          <a:xfrm>
            <a:off x="3914775" y="1830388"/>
            <a:ext cx="4903788" cy="2894013"/>
            <a:chOff x="2466" y="1153"/>
            <a:chExt cx="3089" cy="1823"/>
          </a:xfrm>
        </p:grpSpPr>
        <p:grpSp>
          <p:nvGrpSpPr>
            <p:cNvPr id="32785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32834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50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61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70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62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3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64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5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51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55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5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5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35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836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44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45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37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38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39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786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32793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09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20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8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9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2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10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14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15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11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94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795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0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04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796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797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798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94"/>
              <a:ext cx="1623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chemeClr val="accent4"/>
                  </a:solidFill>
                  <a:latin typeface="Arial"/>
                  <a:cs typeface="Arial"/>
                </a:rPr>
                <a:t>3. video received,</a:t>
              </a:r>
            </a:p>
            <a:p>
              <a:pPr>
                <a:defRPr/>
              </a:pPr>
              <a:r>
                <a:rPr lang="en-US" b="0" dirty="0">
                  <a:solidFill>
                    <a:schemeClr val="accent4"/>
                  </a:solidFill>
                  <a:latin typeface="Arial"/>
                  <a:cs typeface="Arial"/>
                </a:rPr>
                <a:t>played out at client</a:t>
              </a:r>
            </a:p>
            <a:p>
              <a:pPr>
                <a:defRPr/>
              </a:pPr>
              <a:r>
                <a:rPr lang="en-US" b="0" dirty="0">
                  <a:solidFill>
                    <a:schemeClr val="accent4"/>
                  </a:solidFill>
                  <a:latin typeface="Arial"/>
                  <a:cs typeface="Arial"/>
                </a:rPr>
                <a:t>(30 frames/sec)</a:t>
              </a:r>
            </a:p>
          </p:txBody>
        </p:sp>
        <p:grpSp>
          <p:nvGrpSpPr>
            <p:cNvPr id="32788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5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Absorb network delay variations</a:t>
            </a:r>
          </a:p>
          <a:p>
            <a:r>
              <a:rPr lang="en-US" dirty="0" smtClean="0"/>
              <a:t>Handle user interactions</a:t>
            </a:r>
          </a:p>
          <a:p>
            <a:pPr lvl="1"/>
            <a:r>
              <a:rPr lang="en-US" dirty="0" smtClean="0"/>
              <a:t>Jump forward, fast-forward, rewind, pause</a:t>
            </a:r>
          </a:p>
          <a:p>
            <a:r>
              <a:rPr lang="en-US" dirty="0" smtClean="0"/>
              <a:t>Handle packet loss, retransmission etc.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Line 9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266" name="Line 10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314" name="Text Box 58"/>
          <p:cNvSpPr txBox="1">
            <a:spLocks noChangeArrowheads="1"/>
          </p:cNvSpPr>
          <p:nvPr/>
        </p:nvSpPr>
        <p:spPr bwMode="auto">
          <a:xfrm>
            <a:off x="1470025" y="1593850"/>
            <a:ext cx="187743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0" dirty="0">
                <a:solidFill>
                  <a:schemeClr val="accent5"/>
                </a:solidFill>
                <a:latin typeface="Arial"/>
                <a:cs typeface="Arial"/>
              </a:rPr>
              <a:t>       constant bit </a:t>
            </a:r>
          </a:p>
          <a:p>
            <a:pPr>
              <a:defRPr/>
            </a:pPr>
            <a:r>
              <a:rPr lang="en-US" b="0" i="0" dirty="0">
                <a:solidFill>
                  <a:schemeClr val="accent5"/>
                </a:solidFill>
                <a:latin typeface="Arial"/>
                <a:cs typeface="Arial"/>
              </a:rPr>
              <a:t>      rate video</a:t>
            </a:r>
          </a:p>
          <a:p>
            <a:pPr>
              <a:defRPr/>
            </a:pPr>
            <a:r>
              <a:rPr lang="en-US" b="0" i="0" dirty="0">
                <a:solidFill>
                  <a:schemeClr val="accent5"/>
                </a:solidFill>
                <a:latin typeface="Arial"/>
                <a:cs typeface="Arial"/>
              </a:rPr>
              <a:t>transmission</a:t>
            </a:r>
          </a:p>
        </p:txBody>
      </p:sp>
      <p:grpSp>
        <p:nvGrpSpPr>
          <p:cNvPr id="36868" name="Group 60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6967" name="Group 61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6983" name="Group 62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6994" name="Group 6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00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2" name="Line 6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003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4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5" name="Line 6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95" name="Group 7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9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8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9" name="Line 7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97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3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32" name="Line 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5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6984" name="Group 77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6988" name="Group 7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6" name="Line 8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89" name="Group 8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3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9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85" name="Group 84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4341" name="Line 8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42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accent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6968" name="Group 8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6969" name="Group 8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6977" name="Group 8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4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47" name="Line 9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8" name="Group 9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4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0" name="Line 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70" name="Group 9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6971" name="Group 9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5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4" name="Line 9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2" name="Group 9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5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7" name="Line 10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5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24406" name="Text Box 150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sp>
        <p:nvSpPr>
          <p:cNvPr id="224410" name="Text Box 154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4457" name="Group 201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36927" name="Group 198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36931" name="Group 106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224363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4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2" name="Group 109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224366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7" name="Line 11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3" name="Group 112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36957" name="Group 11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1" name="Line 11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8" name="Group 11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73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4" name="Line 1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4" name="Group 119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6951" name="Group 120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8" name="Line 1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2" name="Group 123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8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81" name="Line 1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5" name="Group 126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24383" name="Line 12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4" name="Line 12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6" name="Group 131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24388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9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7" name="Group 134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2439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92" name="Line 13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8" name="Group 137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6939" name="Group 13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9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6" name="Line 14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40" name="Group 14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98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9" name="Line 1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24408" name="Text Box 152"/>
            <p:cNvSpPr txBox="1">
              <a:spLocks noChangeArrowheads="1"/>
            </p:cNvSpPr>
            <p:nvPr/>
          </p:nvSpPr>
          <p:spPr bwMode="auto">
            <a:xfrm>
              <a:off x="1758" y="1724"/>
              <a:ext cx="625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variable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network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delay</a:t>
              </a:r>
            </a:p>
          </p:txBody>
        </p:sp>
        <p:sp>
          <p:nvSpPr>
            <p:cNvPr id="224409" name="Line 153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53" name="Text Box 197"/>
            <p:cNvSpPr txBox="1">
              <a:spLocks noChangeArrowheads="1"/>
            </p:cNvSpPr>
            <p:nvPr/>
          </p:nvSpPr>
          <p:spPr bwMode="auto">
            <a:xfrm>
              <a:off x="2683" y="1196"/>
              <a:ext cx="84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client video</a:t>
              </a:r>
            </a:p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reception</a:t>
              </a:r>
            </a:p>
          </p:txBody>
        </p:sp>
      </p:grpSp>
      <p:grpSp>
        <p:nvGrpSpPr>
          <p:cNvPr id="224459" name="Group 203"/>
          <p:cNvGrpSpPr>
            <a:grpSpLocks/>
          </p:cNvGrpSpPr>
          <p:nvPr/>
        </p:nvGrpSpPr>
        <p:grpSpPr bwMode="auto">
          <a:xfrm>
            <a:off x="2974975" y="1806575"/>
            <a:ext cx="4987926" cy="3303588"/>
            <a:chOff x="1874" y="1138"/>
            <a:chExt cx="3142" cy="2081"/>
          </a:xfrm>
        </p:grpSpPr>
        <p:grpSp>
          <p:nvGrpSpPr>
            <p:cNvPr id="36881" name="Group 155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6886" name="Group 156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6902" name="Group 157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6913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21" name="Group 1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6" name="Line 1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17" name="Line 16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22" name="Group 1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0" name="Line 16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6914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1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3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16" name="Group 1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6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7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4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903" name="Group 172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0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1" name="Line 17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0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4" name="Line 17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04" name="Group 179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443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437" name="Line 18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887" name="Group 182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6888" name="Group 18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6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1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2" name="Line 1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4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5" name="Line 18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889" name="Group 19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0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8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1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51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52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4455" name="Text Box 199"/>
            <p:cNvSpPr txBox="1">
              <a:spLocks noChangeArrowheads="1"/>
            </p:cNvSpPr>
            <p:nvPr/>
          </p:nvSpPr>
          <p:spPr bwMode="auto">
            <a:xfrm>
              <a:off x="3833" y="1261"/>
              <a:ext cx="1183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0" dirty="0">
                  <a:solidFill>
                    <a:schemeClr val="accent4"/>
                  </a:solidFill>
                  <a:latin typeface="Arial"/>
                  <a:cs typeface="Arial"/>
                </a:rPr>
                <a:t>       constant bit </a:t>
              </a:r>
            </a:p>
            <a:p>
              <a:pPr>
                <a:defRPr/>
              </a:pPr>
              <a:r>
                <a:rPr lang="en-US" b="0" i="0" dirty="0">
                  <a:solidFill>
                    <a:schemeClr val="accent4"/>
                  </a:solidFill>
                  <a:latin typeface="Arial"/>
                  <a:cs typeface="Arial"/>
                </a:rPr>
                <a:t>     rate video</a:t>
              </a:r>
            </a:p>
            <a:p>
              <a:pPr>
                <a:defRPr/>
              </a:pPr>
              <a:r>
                <a:rPr lang="en-US" b="0" i="0" dirty="0">
                  <a:solidFill>
                    <a:schemeClr val="accent4"/>
                  </a:solidFill>
                  <a:latin typeface="Arial"/>
                  <a:cs typeface="Arial"/>
                </a:rPr>
                <a:t> playout at client</a:t>
              </a:r>
            </a:p>
          </p:txBody>
        </p:sp>
        <p:grpSp>
          <p:nvGrpSpPr>
            <p:cNvPr id="36883" name="Group 202"/>
            <p:cNvGrpSpPr>
              <a:grpSpLocks/>
            </p:cNvGrpSpPr>
            <p:nvPr/>
          </p:nvGrpSpPr>
          <p:grpSpPr bwMode="auto">
            <a:xfrm>
              <a:off x="1874" y="2812"/>
              <a:ext cx="1059" cy="407"/>
              <a:chOff x="1874" y="2812"/>
              <a:chExt cx="1059" cy="407"/>
            </a:xfrm>
          </p:grpSpPr>
          <p:sp>
            <p:nvSpPr>
              <p:cNvPr id="224400" name="Text Box 144"/>
              <p:cNvSpPr txBox="1">
                <a:spLocks noChangeArrowheads="1"/>
              </p:cNvSpPr>
              <p:nvPr/>
            </p:nvSpPr>
            <p:spPr bwMode="auto">
              <a:xfrm>
                <a:off x="1874" y="2812"/>
                <a:ext cx="1059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0" i="0" dirty="0">
                    <a:latin typeface="Arial"/>
                    <a:cs typeface="Arial"/>
                  </a:rPr>
                  <a:t>client playout</a:t>
                </a:r>
              </a:p>
              <a:p>
                <a:pPr algn="ctr">
                  <a:defRPr/>
                </a:pPr>
                <a:r>
                  <a:rPr lang="en-US" b="0" i="0" dirty="0">
                    <a:latin typeface="Arial"/>
                    <a:cs typeface="Arial"/>
                  </a:rPr>
                  <a:t>delay</a:t>
                </a:r>
              </a:p>
            </p:txBody>
          </p:sp>
          <p:sp>
            <p:nvSpPr>
              <p:cNvPr id="224456" name="Line 200"/>
              <p:cNvSpPr>
                <a:spLocks noChangeShapeType="1"/>
              </p:cNvSpPr>
              <p:nvPr/>
            </p:nvSpPr>
            <p:spPr bwMode="auto">
              <a:xfrm flipV="1">
                <a:off x="1962" y="2988"/>
                <a:ext cx="816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i="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224462" name="Group 206"/>
          <p:cNvGrpSpPr>
            <a:grpSpLocks/>
          </p:cNvGrpSpPr>
          <p:nvPr/>
        </p:nvGrpSpPr>
        <p:grpSpPr bwMode="auto">
          <a:xfrm>
            <a:off x="4429125" y="2985294"/>
            <a:ext cx="523875" cy="903288"/>
            <a:chOff x="2809" y="1872"/>
            <a:chExt cx="330" cy="569"/>
          </a:xfrm>
        </p:grpSpPr>
        <p:sp>
          <p:nvSpPr>
            <p:cNvPr id="224460" name="Line 204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61" name="Text Box 205"/>
            <p:cNvSpPr txBox="1">
              <a:spLocks noChangeArrowheads="1"/>
            </p:cNvSpPr>
            <p:nvPr/>
          </p:nvSpPr>
          <p:spPr bwMode="auto">
            <a:xfrm rot="16200000">
              <a:off x="2710" y="2011"/>
              <a:ext cx="5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0" dirty="0">
                  <a:latin typeface="Arial"/>
                  <a:cs typeface="Arial"/>
                </a:rPr>
                <a:t>buffered</a:t>
              </a:r>
            </a:p>
            <a:p>
              <a:pPr algn="ctr">
                <a:defRPr/>
              </a:pPr>
              <a:r>
                <a:rPr lang="en-US" sz="1400" b="0" i="0" dirty="0">
                  <a:latin typeface="Arial"/>
                  <a:cs typeface="Arial"/>
                </a:rPr>
                <a:t>video</a:t>
              </a:r>
              <a:endParaRPr lang="en-US" b="0" i="0" dirty="0">
                <a:latin typeface="Arial"/>
                <a:cs typeface="Arial"/>
              </a:endParaRPr>
            </a:p>
          </p:txBody>
        </p:sp>
      </p:grpSp>
      <p:sp>
        <p:nvSpPr>
          <p:cNvPr id="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streaming: Revisited</a:t>
            </a:r>
            <a:endParaRPr lang="en-US" dirty="0"/>
          </a:p>
        </p:txBody>
      </p:sp>
      <p:sp>
        <p:nvSpPr>
          <p:cNvPr id="224464" name="Rectangle 208"/>
          <p:cNvSpPr>
            <a:spLocks noGrp="1" noChangeArrowheads="1"/>
          </p:cNvSpPr>
          <p:nvPr>
            <p:ph type="body" idx="4294967295"/>
          </p:nvPr>
        </p:nvSpPr>
        <p:spPr>
          <a:xfrm>
            <a:off x="373091" y="5207000"/>
            <a:ext cx="8770909" cy="889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lient-side buffering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and playout delay:</a:t>
            </a:r>
            <a:r>
              <a:rPr lang="en-US" i="1" dirty="0" smtClean="0">
                <a:solidFill>
                  <a:schemeClr val="accent5"/>
                </a:solidFill>
              </a:rPr>
              <a:t> </a:t>
            </a:r>
            <a:r>
              <a:rPr lang="en-US" dirty="0"/>
              <a:t>compensate for network-added delay, delay jitter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1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4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streaming</a:t>
            </a:r>
          </a:p>
          <a:p>
            <a:r>
              <a:rPr lang="en-US" dirty="0" smtClean="0"/>
              <a:t>Cloud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HTTP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bitrate for all clients</a:t>
            </a:r>
          </a:p>
          <a:p>
            <a:pPr lvl="1"/>
            <a:r>
              <a:rPr lang="en-US" dirty="0" smtClean="0"/>
              <a:t>Clients can have very different network conditions</a:t>
            </a:r>
          </a:p>
          <a:p>
            <a:pPr lvl="1"/>
            <a:r>
              <a:rPr lang="en-US" dirty="0" smtClean="0"/>
              <a:t>Clients network conditions can change over time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Cannot dynamically adapt to conditions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</a:t>
            </a:r>
            <a:r>
              <a:rPr lang="en-US" dirty="0" smtClean="0"/>
              <a:t>: Dynamic Adaptive Streaming over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multiple resolutions of the same video</a:t>
            </a:r>
          </a:p>
          <a:p>
            <a:pPr lvl="1"/>
            <a:r>
              <a:rPr lang="en-US" dirty="0" smtClean="0"/>
              <a:t>Stored in a manifest file in the HTTP server</a:t>
            </a:r>
          </a:p>
          <a:p>
            <a:r>
              <a:rPr lang="en-US" dirty="0" smtClean="0"/>
              <a:t>Client asks for the manifest file first to learn about the options</a:t>
            </a:r>
          </a:p>
          <a:p>
            <a:r>
              <a:rPr lang="en-US" dirty="0" smtClean="0"/>
              <a:t>Asks for chunks at a time and measures available bandwidth while they are downloaded</a:t>
            </a:r>
          </a:p>
          <a:p>
            <a:pPr lvl="1"/>
            <a:r>
              <a:rPr lang="en-US" dirty="0" smtClean="0"/>
              <a:t>Low bandwidth ⇒ switch to lower bitrate</a:t>
            </a:r>
          </a:p>
          <a:p>
            <a:pPr lvl="1"/>
            <a:r>
              <a:rPr lang="en-US" dirty="0" smtClean="0"/>
              <a:t>High bandwidth ⇒ switch to higher bitrate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serving Web services?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22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</a:t>
            </a:r>
            <a:r>
              <a:rPr lang="en-US" dirty="0" smtClean="0"/>
              <a:t>? Datacenters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Facebook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 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-commerce (e.g., Amazon)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ontent servers (e.g., </a:t>
            </a:r>
            <a:r>
              <a:rPr lang="en-US" dirty="0" err="1" smtClean="0"/>
              <a:t>NetFlix</a:t>
            </a:r>
            <a:r>
              <a:rPr lang="en-US" dirty="0" smtClean="0"/>
              <a:t>, YouTube, Apple, Microsoft)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engines, data mining (e.g., Google)</a:t>
            </a:r>
          </a:p>
          <a:p>
            <a:pPr lvl="1"/>
            <a:r>
              <a:rPr lang="en-US" dirty="0" smtClean="0"/>
              <a:t>Social networks (e.g., Facebook, Twitter, Instagram)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hardware spending will grow to </a:t>
            </a:r>
            <a:r>
              <a:rPr lang="en-US" dirty="0">
                <a:solidFill>
                  <a:schemeClr val="accent5"/>
                </a:solidFill>
              </a:rPr>
              <a:t>$177 billion </a:t>
            </a:r>
            <a:r>
              <a:rPr lang="en-US" dirty="0"/>
              <a:t>in 2017</a:t>
            </a:r>
            <a:r>
              <a:rPr lang="en-US" dirty="0" smtClean="0"/>
              <a:t>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8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Web components</a:t>
            </a:r>
            <a:endParaRPr lang="en-US" dirty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Infrastructure:</a:t>
            </a:r>
          </a:p>
          <a:p>
            <a:pPr lvl="1"/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Servers (DNS, CDN, Datacenters)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Content:</a:t>
            </a:r>
          </a:p>
          <a:p>
            <a:pPr lvl="1"/>
            <a:r>
              <a:rPr lang="en-US" dirty="0" smtClean="0"/>
              <a:t>URL: naming content</a:t>
            </a:r>
          </a:p>
          <a:p>
            <a:pPr lvl="1"/>
            <a:r>
              <a:rPr lang="en-US" dirty="0" smtClean="0"/>
              <a:t>HTML: formatting content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Protocol for exchanging information: HTTP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</a:t>
            </a:r>
            <a:r>
              <a:rPr lang="en-US" dirty="0" smtClean="0"/>
              <a:t>atacenter networks: More bandwidth, more paths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  <a:endParaRPr lang="en-US" sz="1600" dirty="0" smtClean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  <a:endParaRPr lang="en-US" sz="1600" dirty="0" smtClean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inside?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82194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</a:t>
            </a:r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University</a:t>
            </a:r>
            <a:endParaRPr lang="en-US" sz="16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1592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response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Less than 200 milliseconds</a:t>
            </a:r>
            <a:r>
              <a:rPr lang="en-US" dirty="0" smtClean="0"/>
              <a:t> between receiving user query in the browser and displaying the results</a:t>
            </a:r>
          </a:p>
          <a:p>
            <a:pPr lvl="1"/>
            <a:r>
              <a:rPr lang="en-US" dirty="0" smtClean="0"/>
              <a:t>RTT = O(10) to 100 milliseconds</a:t>
            </a:r>
          </a:p>
          <a:p>
            <a:pPr lvl="1"/>
            <a:r>
              <a:rPr lang="en-US" dirty="0" smtClean="0"/>
              <a:t>What remains?</a:t>
            </a:r>
          </a:p>
          <a:p>
            <a:pPr lvl="1"/>
            <a:endParaRPr lang="en-US" dirty="0"/>
          </a:p>
          <a:p>
            <a:r>
              <a:rPr lang="en-US" dirty="0" smtClean="0"/>
              <a:t>Next time, when the page is not loading fast enough, think about the poor servers working for you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streaming</a:t>
            </a:r>
          </a:p>
          <a:p>
            <a:pPr lvl="1"/>
            <a:r>
              <a:rPr lang="en-US" dirty="0" smtClean="0"/>
              <a:t>Too large to send as a whole, so stream it</a:t>
            </a:r>
          </a:p>
          <a:p>
            <a:pPr lvl="1"/>
            <a:r>
              <a:rPr lang="en-US" dirty="0" smtClean="0"/>
              <a:t>Dynamically adapt to the network and users </a:t>
            </a:r>
          </a:p>
          <a:p>
            <a:r>
              <a:rPr lang="en-US" dirty="0" smtClean="0"/>
              <a:t>Cloud applications</a:t>
            </a:r>
          </a:p>
          <a:p>
            <a:pPr lvl="1"/>
            <a:r>
              <a:rPr lang="en-US" dirty="0" smtClean="0"/>
              <a:t>Forms the backend of modern web services</a:t>
            </a:r>
          </a:p>
          <a:p>
            <a:pPr lvl="1"/>
            <a:r>
              <a:rPr lang="en-US" dirty="0" smtClean="0"/>
              <a:t>Where all the processing happens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</a:t>
            </a:r>
          </a:p>
          <a:p>
            <a:pPr lvl="1"/>
            <a:r>
              <a:rPr lang="en-US" dirty="0" smtClean="0"/>
              <a:t>Read 3.1 to 3.5 of K&amp;R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HTTP</a:t>
            </a:r>
            <a:endParaRPr lang="en-US" dirty="0"/>
          </a:p>
        </p:txBody>
      </p:sp>
      <p:sp>
        <p:nvSpPr>
          <p:cNvPr id="165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</a:p>
          <a:p>
            <a:pPr lvl="1"/>
            <a:r>
              <a:rPr lang="en-US" dirty="0" smtClean="0"/>
              <a:t>Server is “always on” and “well known”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lients initiate contact to server</a:t>
            </a:r>
          </a:p>
          <a:p>
            <a:r>
              <a:rPr lang="en-US" dirty="0" smtClean="0"/>
              <a:t>Synchronous request/reply protocol </a:t>
            </a:r>
          </a:p>
          <a:p>
            <a:pPr lvl="1"/>
            <a:r>
              <a:rPr lang="en-US" dirty="0" smtClean="0"/>
              <a:t>Runs over TCP, Port 80</a:t>
            </a:r>
          </a:p>
          <a:p>
            <a:r>
              <a:rPr lang="en-US" dirty="0" smtClean="0"/>
              <a:t>Stateless</a:t>
            </a:r>
          </a:p>
          <a:p>
            <a:r>
              <a:rPr lang="en-US" dirty="0" smtClean="0"/>
              <a:t>ASCII format</a:t>
            </a:r>
          </a:p>
          <a:p>
            <a:pPr lvl="1"/>
            <a:r>
              <a:rPr lang="en-US" dirty="0" smtClean="0"/>
              <a:t>Before HTTP/2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CDN</a:t>
            </a:r>
            <a:endParaRPr lang="en-US" dirty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and replication as a service</a:t>
            </a:r>
          </a:p>
          <a:p>
            <a:r>
              <a:rPr lang="en-US" dirty="0" smtClean="0"/>
              <a:t>Large-scale distributed storage infrastructure (usually) administered by one entity</a:t>
            </a:r>
          </a:p>
          <a:p>
            <a:pPr lvl="1"/>
            <a:r>
              <a:rPr lang="en-US" dirty="0" smtClean="0"/>
              <a:t>e.g., Akamai has servers in 20,000+ locations</a:t>
            </a:r>
          </a:p>
          <a:p>
            <a:r>
              <a:rPr lang="en-US" dirty="0" smtClean="0"/>
              <a:t>Combination of caching and replication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Pull</a:t>
            </a:r>
            <a:r>
              <a:rPr lang="en-US" dirty="0" smtClean="0"/>
              <a:t>: Direct result of clients</a:t>
            </a:r>
            <a:r>
              <a:rPr lang="ja-JP" altLang="en-US" dirty="0" smtClean="0"/>
              <a:t>’</a:t>
            </a:r>
            <a:r>
              <a:rPr lang="en-US" dirty="0" smtClean="0"/>
              <a:t>requests (caching)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Push</a:t>
            </a:r>
            <a:r>
              <a:rPr lang="en-US" dirty="0" smtClean="0"/>
              <a:t>: Expectation of high access rate (replication)</a:t>
            </a:r>
          </a:p>
          <a:p>
            <a:r>
              <a:rPr lang="en-US" dirty="0" smtClean="0"/>
              <a:t>Can do some processing to handle dynamic webpage content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Resolve names to addresses</a:t>
            </a:r>
          </a:p>
          <a:p>
            <a:pPr lvl="1"/>
            <a:r>
              <a:rPr lang="en-US" dirty="0" smtClean="0"/>
              <a:t>Uniqueness: no naming conflicts</a:t>
            </a:r>
          </a:p>
          <a:p>
            <a:pPr lvl="1"/>
            <a:r>
              <a:rPr lang="en-US" dirty="0" smtClean="0"/>
              <a:t>Scalable: many names and frequent updates</a:t>
            </a:r>
          </a:p>
          <a:p>
            <a:pPr lvl="1"/>
            <a:r>
              <a:rPr lang="en-US" dirty="0" smtClean="0"/>
              <a:t>Distributed, autonomous administration</a:t>
            </a:r>
          </a:p>
          <a:p>
            <a:pPr lvl="2"/>
            <a:r>
              <a:rPr lang="en-US" dirty="0" smtClean="0"/>
              <a:t>Ability to update my own (machines’) names </a:t>
            </a:r>
          </a:p>
          <a:p>
            <a:pPr lvl="2"/>
            <a:r>
              <a:rPr lang="en-US" dirty="0" smtClean="0"/>
              <a:t>Don’t have to track everybody’s updates </a:t>
            </a:r>
          </a:p>
          <a:p>
            <a:pPr lvl="1"/>
            <a:r>
              <a:rPr lang="en-US" dirty="0" smtClean="0"/>
              <a:t>Highly available</a:t>
            </a:r>
          </a:p>
          <a:p>
            <a:pPr lvl="1"/>
            <a:r>
              <a:rPr lang="en-US" dirty="0" smtClean="0"/>
              <a:t>Lookups are fast</a:t>
            </a:r>
          </a:p>
          <a:p>
            <a:r>
              <a:rPr lang="en-US" dirty="0" smtClean="0"/>
              <a:t>Level of indirection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dirty="0" smtClean="0">
                <a:solidFill>
                  <a:schemeClr val="accent4"/>
                </a:solidFill>
              </a:rPr>
              <a:t>&lt;img /&gt;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DNS Server</a:t>
            </a:r>
            <a:endParaRPr lang="en-US" sz="2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4"/>
                </a:solidFill>
              </a:rPr>
              <a:t>CDN Server - 1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CDN Server - 2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650771" y="3885921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9" grpId="0" animBg="1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1255</Words>
  <Application>Microsoft Macintosh PowerPoint</Application>
  <PresentationFormat>On-screen Show (4:3)</PresentationFormat>
  <Paragraphs>315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Calibri Light</vt:lpstr>
      <vt:lpstr>Gill Sans</vt:lpstr>
      <vt:lpstr>ＭＳ Ｐゴシック</vt:lpstr>
      <vt:lpstr>Times New Roman</vt:lpstr>
      <vt:lpstr>Wingdings</vt:lpstr>
      <vt:lpstr>宋体</vt:lpstr>
      <vt:lpstr>Arial</vt:lpstr>
      <vt:lpstr>Office Theme</vt:lpstr>
      <vt:lpstr>EN.601.414/614 Computer Networks  Video Streaming and Cloud Applications</vt:lpstr>
      <vt:lpstr>Agenda</vt:lpstr>
      <vt:lpstr>Recap: Web components</vt:lpstr>
      <vt:lpstr>Recap: HTTP</vt:lpstr>
      <vt:lpstr>Recap: CDN</vt:lpstr>
      <vt:lpstr>Recap: DNS</vt:lpstr>
      <vt:lpstr>Putting it all together</vt:lpstr>
      <vt:lpstr>Putting it all together</vt:lpstr>
      <vt:lpstr>Putting it all together</vt:lpstr>
      <vt:lpstr>Putting it all together</vt:lpstr>
      <vt:lpstr>How is video different? </vt:lpstr>
      <vt:lpstr>Why video is important?</vt:lpstr>
      <vt:lpstr>The video medium</vt:lpstr>
      <vt:lpstr>The video medium (cont’d)</vt:lpstr>
      <vt:lpstr>How do we serve video?</vt:lpstr>
      <vt:lpstr>HTTP streaming</vt:lpstr>
      <vt:lpstr>HTTP streaming</vt:lpstr>
      <vt:lpstr>Challenges</vt:lpstr>
      <vt:lpstr>HTTP streaming: Revisited</vt:lpstr>
      <vt:lpstr>Issues with HTTP streaming</vt:lpstr>
      <vt:lpstr>DASH : Dynamic Adaptive Streaming over HTTP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395</cp:revision>
  <dcterms:created xsi:type="dcterms:W3CDTF">2017-09-02T14:15:58Z</dcterms:created>
  <dcterms:modified xsi:type="dcterms:W3CDTF">2018-02-20T15:43:32Z</dcterms:modified>
</cp:coreProperties>
</file>